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64" r:id="rId3"/>
    <p:sldId id="271" r:id="rId4"/>
    <p:sldId id="263" r:id="rId5"/>
    <p:sldId id="256" r:id="rId6"/>
    <p:sldId id="257" r:id="rId7"/>
    <p:sldId id="259" r:id="rId8"/>
    <p:sldId id="286" r:id="rId9"/>
    <p:sldId id="262" r:id="rId10"/>
    <p:sldId id="266" r:id="rId1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33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dirty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fld id="{0761D1A4-0B82-4A9A-8896-D2F2D42639F8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E25DBA-F482-4D01-BC57-70C5C86DBA6C}" type="slidenum">
              <a:rPr lang="en-US" altLang="zh-CN" smtClean="0">
                <a:ea typeface="宋体" charset="-122"/>
              </a:rPr>
              <a:pPr/>
              <a:t>1</a:t>
            </a:fld>
            <a:endParaRPr lang="en-US" altLang="zh-CN" dirty="0" smtClean="0">
              <a:ea typeface="宋体" charset="-122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zh-CN" altLang="zh-CN" smtClean="0">
              <a:ea typeface="宋体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9E23D-72B8-465E-95F8-AB020EB5ADEC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0100A-0374-4DFB-8F56-35AF8A70465C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C126C-5DA6-4E9C-917E-90FF08AA368F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D5840-2FAD-41D4-82E2-6CA6B92B9836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3C47E-92EF-4F79-AFF4-FC0883AD26F9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47B28-0C2C-4D1A-AC48-5D7EDB63A9E6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2D111-A3A8-4F8D-BB5D-E7EAE8E97B7B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F8EA2-F29D-46F1-B2EE-23E26ADB81E0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62677-2A70-42E4-9D8D-AC69087FCE86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998C4-C944-4602-B7C3-6EC392563F95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F20A5-237F-45EA-B05A-7CA7A2678B5D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fld id="{ECB3DB35-8DB7-41C7-8ACE-7F87492311BC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700213"/>
            <a:ext cx="8839200" cy="2520950"/>
          </a:xfrm>
        </p:spPr>
        <p:txBody>
          <a:bodyPr/>
          <a:lstStyle/>
          <a:p>
            <a:pPr eaLnBrk="1" hangingPunct="1"/>
            <a:r>
              <a:rPr lang="en-US" altLang="zh-CN" sz="7200" b="1" dirty="0" smtClean="0">
                <a:solidFill>
                  <a:srgbClr val="3333FF"/>
                </a:solidFill>
                <a:latin typeface="Times New Roman" pitchFamily="18" charset="0"/>
              </a:rPr>
              <a:t>Part II</a:t>
            </a:r>
            <a:r>
              <a:rPr lang="en-US" altLang="zh-CN" sz="5400" b="1" dirty="0" smtClean="0">
                <a:solidFill>
                  <a:srgbClr val="3333FF"/>
                </a:solidFill>
                <a:latin typeface="Times New Roman" pitchFamily="18" charset="0"/>
              </a:rPr>
              <a:t>  </a:t>
            </a:r>
            <a:br>
              <a:rPr lang="en-US" altLang="zh-CN" sz="5400" b="1" dirty="0" smtClean="0">
                <a:solidFill>
                  <a:srgbClr val="3333FF"/>
                </a:solidFill>
                <a:latin typeface="Times New Roman" pitchFamily="18" charset="0"/>
              </a:rPr>
            </a:br>
            <a:r>
              <a:rPr lang="en-US" altLang="zh-CN" sz="6600" b="1" dirty="0" smtClean="0">
                <a:solidFill>
                  <a:schemeClr val="tx1"/>
                </a:solidFill>
                <a:latin typeface="Times New Roman" pitchFamily="18" charset="0"/>
              </a:rPr>
              <a:t>Bioenergetics and Metabolism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505200"/>
            <a:ext cx="9144000" cy="1752600"/>
          </a:xfrm>
        </p:spPr>
        <p:txBody>
          <a:bodyPr/>
          <a:lstStyle/>
          <a:p>
            <a:pPr eaLnBrk="1" hangingPunct="1"/>
            <a:r>
              <a:rPr lang="en-US" altLang="zh-CN" sz="4400" dirty="0" smtClean="0">
                <a:solidFill>
                  <a:srgbClr val="FFFF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4800" b="1" dirty="0" smtClean="0">
                <a:solidFill>
                  <a:srgbClr val="3333FF"/>
                </a:solidFill>
                <a:latin typeface="Times New Roman" pitchFamily="18" charset="0"/>
              </a:rPr>
              <a:t>Something you should know </a:t>
            </a:r>
            <a:br>
              <a:rPr lang="en-US" altLang="zh-CN" sz="4800" b="1" dirty="0" smtClean="0">
                <a:solidFill>
                  <a:srgbClr val="3333FF"/>
                </a:solidFill>
                <a:latin typeface="Times New Roman" pitchFamily="18" charset="0"/>
              </a:rPr>
            </a:br>
            <a:r>
              <a:rPr lang="en-US" altLang="zh-CN" sz="4800" b="1" dirty="0" smtClean="0">
                <a:solidFill>
                  <a:srgbClr val="3333FF"/>
                </a:solidFill>
                <a:latin typeface="Times New Roman" pitchFamily="18" charset="0"/>
              </a:rPr>
              <a:t>for Part II</a:t>
            </a:r>
            <a:endParaRPr lang="en-US" altLang="zh-CN" sz="4000" b="1" dirty="0" smtClean="0">
              <a:solidFill>
                <a:srgbClr val="3333FF"/>
              </a:solidFill>
              <a:latin typeface="Times New Roman" pitchFamily="18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b="1" dirty="0" smtClean="0">
                <a:latin typeface="Times New Roman" pitchFamily="18" charset="0"/>
              </a:rPr>
              <a:t>   </a:t>
            </a:r>
            <a:r>
              <a:rPr lang="en-US" altLang="zh-CN" sz="3600" b="1" dirty="0" smtClean="0">
                <a:latin typeface="Times New Roman" pitchFamily="18" charset="0"/>
              </a:rPr>
              <a:t>Major catabolic and anabolic pathways, including:</a:t>
            </a:r>
          </a:p>
          <a:p>
            <a:pPr eaLnBrk="1" hangingPunct="1"/>
            <a:r>
              <a:rPr lang="en-US" altLang="zh-CN" sz="3600" b="1" dirty="0" smtClean="0">
                <a:latin typeface="Times New Roman" pitchFamily="18" charset="0"/>
              </a:rPr>
              <a:t>the mechanisms of important reactions</a:t>
            </a:r>
          </a:p>
          <a:p>
            <a:pPr eaLnBrk="1" hangingPunct="1"/>
            <a:r>
              <a:rPr lang="en-US" altLang="zh-CN" sz="3600" b="1" dirty="0" smtClean="0">
                <a:latin typeface="Times New Roman" pitchFamily="18" charset="0"/>
              </a:rPr>
              <a:t>the enzymes or coenzymes involved</a:t>
            </a:r>
          </a:p>
          <a:p>
            <a:pPr eaLnBrk="1" hangingPunct="1"/>
            <a:r>
              <a:rPr lang="en-US" altLang="zh-CN" sz="3600" b="1" dirty="0" smtClean="0">
                <a:latin typeface="Times New Roman" pitchFamily="18" charset="0"/>
              </a:rPr>
              <a:t>regulation of the pathways</a:t>
            </a:r>
          </a:p>
          <a:p>
            <a:pPr eaLnBrk="1" hangingPunct="1"/>
            <a:r>
              <a:rPr lang="en-US" altLang="zh-CN" sz="3600" b="1" dirty="0" smtClean="0">
                <a:solidFill>
                  <a:srgbClr val="FF0000"/>
                </a:solidFill>
                <a:latin typeface="Times New Roman" pitchFamily="18" charset="0"/>
              </a:rPr>
              <a:t>interconnection </a:t>
            </a:r>
            <a:r>
              <a:rPr lang="en-US" altLang="zh-CN" sz="3600" b="1" dirty="0" smtClean="0">
                <a:latin typeface="Times New Roman" pitchFamily="18" charset="0"/>
              </a:rPr>
              <a:t>with the other pathways</a:t>
            </a:r>
          </a:p>
          <a:p>
            <a:pPr eaLnBrk="1" hangingPunct="1">
              <a:buFontTx/>
              <a:buNone/>
            </a:pPr>
            <a:endParaRPr lang="en-US" altLang="zh-CN" sz="3600" b="1" dirty="0" smtClean="0">
              <a:latin typeface="Times New Roman" pitchFamily="18" charset="0"/>
            </a:endParaRPr>
          </a:p>
          <a:p>
            <a:pPr eaLnBrk="1" hangingPunct="1"/>
            <a:endParaRPr lang="en-US" altLang="zh-CN" sz="36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6000" b="1" dirty="0" smtClean="0">
                <a:solidFill>
                  <a:srgbClr val="3333FF"/>
                </a:solidFill>
                <a:latin typeface="Times New Roman" pitchFamily="18" charset="0"/>
              </a:rPr>
              <a:t>What is metabolism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351838" cy="4967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24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3600" b="1" dirty="0" smtClean="0">
                <a:latin typeface="Times New Roman" pitchFamily="18" charset="0"/>
              </a:rPr>
              <a:t>The entire set of </a:t>
            </a:r>
            <a:r>
              <a:rPr lang="en-US" altLang="zh-CN" sz="3600" b="1" dirty="0" smtClean="0">
                <a:solidFill>
                  <a:srgbClr val="FF0000"/>
                </a:solidFill>
                <a:latin typeface="Times New Roman" pitchFamily="18" charset="0"/>
              </a:rPr>
              <a:t>enzyme-catalyzed</a:t>
            </a:r>
            <a:r>
              <a:rPr lang="en-US" altLang="zh-CN" sz="3600" b="1" dirty="0" smtClean="0">
                <a:latin typeface="Times New Roman" pitchFamily="18" charset="0"/>
              </a:rPr>
              <a:t> transformations of organic molecules in </a:t>
            </a:r>
            <a:r>
              <a:rPr lang="en-US" altLang="zh-CN" sz="3600" b="1" dirty="0" smtClean="0">
                <a:solidFill>
                  <a:srgbClr val="FF0000"/>
                </a:solidFill>
                <a:latin typeface="Times New Roman" pitchFamily="18" charset="0"/>
              </a:rPr>
              <a:t>living</a:t>
            </a:r>
            <a:r>
              <a:rPr lang="en-US" altLang="zh-CN" sz="3600" b="1" dirty="0" smtClean="0">
                <a:latin typeface="Times New Roman" pitchFamily="18" charset="0"/>
              </a:rPr>
              <a:t> cells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3600" b="1" dirty="0" smtClean="0">
                <a:latin typeface="Times New Roman" pitchFamily="18" charset="0"/>
              </a:rPr>
              <a:t>The sum of </a:t>
            </a:r>
            <a:r>
              <a:rPr lang="en-US" altLang="zh-CN" sz="3600" b="1" dirty="0" smtClean="0">
                <a:solidFill>
                  <a:srgbClr val="FF0000"/>
                </a:solidFill>
                <a:latin typeface="Times New Roman" pitchFamily="18" charset="0"/>
              </a:rPr>
              <a:t>catabolism</a:t>
            </a:r>
            <a:r>
              <a:rPr lang="en-US" altLang="zh-CN" sz="3600" b="1" dirty="0" smtClean="0">
                <a:latin typeface="Times New Roman" pitchFamily="18" charset="0"/>
              </a:rPr>
              <a:t> and </a:t>
            </a:r>
            <a:r>
              <a:rPr lang="en-US" altLang="zh-CN" sz="3600" b="1" dirty="0" smtClean="0">
                <a:solidFill>
                  <a:srgbClr val="FF0000"/>
                </a:solidFill>
                <a:latin typeface="Times New Roman" pitchFamily="18" charset="0"/>
              </a:rPr>
              <a:t>anabolism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3600" b="1" dirty="0" smtClean="0">
                <a:latin typeface="Times New Roman" pitchFamily="18" charset="0"/>
              </a:rPr>
              <a:t>Provides fascinating and revealing insights  into life, with countless applications in </a:t>
            </a:r>
            <a:r>
              <a:rPr lang="en-US" altLang="zh-CN" sz="3600" b="1" dirty="0" smtClean="0">
                <a:solidFill>
                  <a:srgbClr val="3333CC"/>
                </a:solidFill>
                <a:latin typeface="Times New Roman" pitchFamily="18" charset="0"/>
              </a:rPr>
              <a:t>medicine</a:t>
            </a:r>
            <a:r>
              <a:rPr lang="en-US" altLang="zh-CN" sz="3600" b="1" dirty="0" smtClean="0">
                <a:latin typeface="Times New Roman" pitchFamily="18" charset="0"/>
              </a:rPr>
              <a:t>, agriculture and biotechnology</a:t>
            </a:r>
          </a:p>
          <a:p>
            <a:pPr eaLnBrk="1" hangingPunct="1">
              <a:lnSpc>
                <a:spcPct val="80000"/>
              </a:lnSpc>
            </a:pPr>
            <a:endParaRPr lang="en-US" altLang="zh-CN" sz="36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3213" y="692150"/>
            <a:ext cx="8535987" cy="513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95288" y="6092825"/>
            <a:ext cx="8329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400" b="1" dirty="0">
                <a:latin typeface="Times New Roman" pitchFamily="18" charset="0"/>
              </a:rPr>
              <a:t>Energy relationships between catabolic and anabolic pathways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984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sz="6000" b="1" dirty="0" smtClean="0">
                <a:solidFill>
                  <a:srgbClr val="3333FF"/>
                </a:solidFill>
                <a:latin typeface="Times New Roman" pitchFamily="18" charset="0"/>
              </a:rPr>
              <a:t>Functions of metabolism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229600" cy="4525962"/>
          </a:xfrm>
        </p:spPr>
        <p:txBody>
          <a:bodyPr/>
          <a:lstStyle/>
          <a:p>
            <a:pPr eaLnBrk="1" hangingPunct="1"/>
            <a:r>
              <a:rPr lang="en-US" altLang="zh-CN" sz="3600" b="1" dirty="0" smtClean="0">
                <a:latin typeface="Times New Roman" pitchFamily="18" charset="0"/>
              </a:rPr>
              <a:t>Obtain chemical energy from sunlight or nutrients</a:t>
            </a:r>
          </a:p>
          <a:p>
            <a:pPr eaLnBrk="1" hangingPunct="1"/>
            <a:r>
              <a:rPr lang="en-US" altLang="zh-CN" sz="3600" b="1" dirty="0" smtClean="0">
                <a:latin typeface="Times New Roman" pitchFamily="18" charset="0"/>
              </a:rPr>
              <a:t>Convert nutrient molecules into the cell’s own characteristic molecules</a:t>
            </a:r>
          </a:p>
          <a:p>
            <a:pPr eaLnBrk="1" hangingPunct="1"/>
            <a:r>
              <a:rPr lang="en-US" altLang="zh-CN" sz="3600" b="1" dirty="0" smtClean="0">
                <a:latin typeface="Times New Roman" pitchFamily="18" charset="0"/>
              </a:rPr>
              <a:t>Polymerize monomeric precursors into macromolecules</a:t>
            </a:r>
          </a:p>
          <a:p>
            <a:pPr eaLnBrk="1" hangingPunct="1"/>
            <a:r>
              <a:rPr lang="en-US" altLang="zh-CN" sz="3600" b="1" dirty="0" smtClean="0">
                <a:latin typeface="Times New Roman" pitchFamily="18" charset="0"/>
              </a:rPr>
              <a:t>Synthesize and degrade biomolecules required for specialized cellular functions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0"/>
            <a:ext cx="5183187" cy="609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258888" y="6021388"/>
            <a:ext cx="704769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 b="1" dirty="0">
                <a:latin typeface="Times New Roman" pitchFamily="18" charset="0"/>
              </a:rPr>
              <a:t>Cycling of CO</a:t>
            </a:r>
            <a:r>
              <a:rPr lang="en-US" altLang="zh-CN" sz="3200" b="1" baseline="-25000" dirty="0">
                <a:latin typeface="Times New Roman" pitchFamily="18" charset="0"/>
              </a:rPr>
              <a:t>2</a:t>
            </a:r>
            <a:r>
              <a:rPr lang="en-US" altLang="zh-CN" sz="3200" b="1" dirty="0">
                <a:latin typeface="Times New Roman" pitchFamily="18" charset="0"/>
              </a:rPr>
              <a:t> and O</a:t>
            </a:r>
            <a:r>
              <a:rPr lang="en-US" altLang="zh-CN" sz="3200" b="1" baseline="-25000" dirty="0">
                <a:latin typeface="Times New Roman" pitchFamily="18" charset="0"/>
              </a:rPr>
              <a:t>2</a:t>
            </a:r>
            <a:r>
              <a:rPr lang="en-US" altLang="zh-CN" sz="3200" b="1" dirty="0">
                <a:latin typeface="Times New Roman" pitchFamily="18" charset="0"/>
              </a:rPr>
              <a:t> in the </a:t>
            </a:r>
            <a:r>
              <a:rPr lang="en-US" altLang="zh-CN" sz="3200" b="1" dirty="0" smtClean="0">
                <a:latin typeface="Times New Roman" pitchFamily="18" charset="0"/>
              </a:rPr>
              <a:t>biosphere</a:t>
            </a:r>
            <a:endParaRPr lang="en-US" altLang="zh-CN" sz="3200" b="1" dirty="0">
              <a:latin typeface="Times New Roman" pitchFamily="18" charset="0"/>
            </a:endParaRP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 flipH="1">
            <a:off x="1979613" y="4292600"/>
            <a:ext cx="647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68313" y="4005263"/>
            <a:ext cx="1520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400" b="1" dirty="0">
                <a:latin typeface="Times New Roman" pitchFamily="18" charset="0"/>
              </a:rPr>
              <a:t>Producers</a:t>
            </a: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7019925" y="4221163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7451725" y="3933825"/>
            <a:ext cx="1658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CC00CC"/>
                </a:solidFill>
                <a:latin typeface="Times New Roman" pitchFamily="18" charset="0"/>
              </a:rPr>
              <a:t>Consumers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258888" y="6165850"/>
            <a:ext cx="67405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 dirty="0" smtClean="0">
                <a:latin typeface="Times New Roman" pitchFamily="18" charset="0"/>
              </a:rPr>
              <a:t> Cycling </a:t>
            </a:r>
            <a:r>
              <a:rPr lang="en-US" altLang="zh-CN" sz="3200" b="1" dirty="0">
                <a:latin typeface="Times New Roman" pitchFamily="18" charset="0"/>
              </a:rPr>
              <a:t>of nitrogen in the </a:t>
            </a:r>
            <a:r>
              <a:rPr lang="en-US" altLang="zh-CN" sz="3200" b="1" dirty="0" smtClean="0">
                <a:latin typeface="Times New Roman" pitchFamily="18" charset="0"/>
              </a:rPr>
              <a:t>biosphere</a:t>
            </a:r>
            <a:endParaRPr lang="en-US" altLang="zh-CN" sz="3200" b="1" dirty="0">
              <a:latin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648" y="548680"/>
            <a:ext cx="6962539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3213" y="742950"/>
            <a:ext cx="8535987" cy="537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519113" y="6015038"/>
            <a:ext cx="79835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 b="1" dirty="0">
                <a:latin typeface="Times New Roman" pitchFamily="18" charset="0"/>
              </a:rPr>
              <a:t>Three types of nonlinear metabolic pathways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899592" y="3573016"/>
            <a:ext cx="1655762" cy="288032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928938" y="5715000"/>
            <a:ext cx="1655762" cy="2159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6084168" y="4077072"/>
            <a:ext cx="1655763" cy="288032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CN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116632"/>
            <a:ext cx="9108504" cy="1143000"/>
          </a:xfrm>
        </p:spPr>
        <p:txBody>
          <a:bodyPr/>
          <a:lstStyle/>
          <a:p>
            <a:pPr eaLnBrk="1" hangingPunct="1"/>
            <a:r>
              <a:rPr lang="en-US" altLang="zh-CN" sz="4600" b="1" dirty="0" smtClean="0">
                <a:solidFill>
                  <a:srgbClr val="3333FF"/>
                </a:solidFill>
                <a:latin typeface="Times New Roman" pitchFamily="18" charset="0"/>
              </a:rPr>
              <a:t>History of research on metabolism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8142" y="1259632"/>
            <a:ext cx="8623212" cy="4813994"/>
          </a:xfrm>
        </p:spPr>
        <p:txBody>
          <a:bodyPr/>
          <a:lstStyle/>
          <a:p>
            <a:pPr eaLnBrk="1" hangingPunct="1"/>
            <a:r>
              <a:rPr lang="en-US" altLang="zh-CN" b="1" dirty="0" smtClean="0">
                <a:latin typeface="Times New Roman" pitchFamily="18" charset="0"/>
              </a:rPr>
              <a:t>Golden time: 1920s-1960s</a:t>
            </a:r>
          </a:p>
          <a:p>
            <a:pPr eaLnBrk="1" hangingPunct="1"/>
            <a:r>
              <a:rPr lang="en-US" altLang="zh-CN" b="1" dirty="0" smtClean="0">
                <a:latin typeface="Times New Roman" pitchFamily="18" charset="0"/>
              </a:rPr>
              <a:t>Many important discoveries: glycolysis, citric acid cycle, oxidative phosphorylation, glycogen metabolism, and ATP in energy transfer reactions</a:t>
            </a:r>
          </a:p>
          <a:p>
            <a:pPr eaLnBrk="1" hangingPunct="1"/>
            <a:r>
              <a:rPr lang="en-US" altLang="zh-CN" b="1" dirty="0" smtClean="0">
                <a:latin typeface="Times New Roman" pitchFamily="18" charset="0"/>
              </a:rPr>
              <a:t>15 Nobel Prizes</a:t>
            </a:r>
          </a:p>
          <a:p>
            <a:pPr eaLnBrk="1" hangingPunct="1"/>
            <a:r>
              <a:rPr lang="en-US" altLang="zh-CN" b="1" dirty="0" smtClean="0">
                <a:latin typeface="Times New Roman" pitchFamily="18" charset="0"/>
              </a:rPr>
              <a:t>Relationship between metabolism and diseases</a:t>
            </a:r>
          </a:p>
          <a:p>
            <a:pPr eaLnBrk="1" hangingPunct="1"/>
            <a:r>
              <a:rPr lang="en-US" altLang="zh-CN" b="1" dirty="0" smtClean="0">
                <a:latin typeface="Times New Roman" pitchFamily="18" charset="0"/>
              </a:rPr>
              <a:t>Revived in the past 10 years</a:t>
            </a:r>
          </a:p>
          <a:p>
            <a:pPr eaLnBrk="1" hangingPunct="1"/>
            <a:r>
              <a:rPr lang="en-US" altLang="zh-CN" b="1" dirty="0">
                <a:latin typeface="Times New Roman" pitchFamily="18" charset="0"/>
              </a:rPr>
              <a:t>New approach </a:t>
            </a:r>
            <a:r>
              <a:rPr lang="en-US" altLang="zh-CN" b="1" dirty="0" smtClean="0">
                <a:latin typeface="Times New Roman" pitchFamily="18" charset="0"/>
              </a:rPr>
              <a:t>--- metabolomics (</a:t>
            </a:r>
            <a:r>
              <a:rPr lang="zh-CN" altLang="en-US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代谢</a:t>
            </a:r>
            <a:r>
              <a:rPr lang="zh-CN" altLang="en-US" b="1" dirty="0">
                <a:latin typeface="楷体" panose="02010609060101010101" pitchFamily="49" charset="-122"/>
                <a:ea typeface="楷体" panose="02010609060101010101" pitchFamily="49" charset="-122"/>
              </a:rPr>
              <a:t>组</a:t>
            </a:r>
            <a:r>
              <a:rPr lang="zh-CN" altLang="en-US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学</a:t>
            </a:r>
            <a:r>
              <a:rPr lang="en-US" altLang="zh-CN" b="1" dirty="0">
                <a:latin typeface="Times New Roman" pitchFamily="18" charset="0"/>
              </a:rPr>
              <a:t>)</a:t>
            </a:r>
          </a:p>
          <a:p>
            <a:pPr eaLnBrk="1" hangingPunct="1"/>
            <a:endParaRPr lang="en-US" altLang="zh-CN" sz="3000" b="1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23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6000" b="1" dirty="0" smtClean="0">
                <a:solidFill>
                  <a:srgbClr val="3333FF"/>
                </a:solidFill>
                <a:latin typeface="Times New Roman" pitchFamily="18" charset="0"/>
              </a:rPr>
              <a:t>Course outline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84313"/>
            <a:ext cx="8362950" cy="4637087"/>
          </a:xfrm>
        </p:spPr>
        <p:txBody>
          <a:bodyPr/>
          <a:lstStyle/>
          <a:p>
            <a:pPr eaLnBrk="1" hangingPunct="1"/>
            <a:r>
              <a:rPr lang="en-US" altLang="zh-CN" sz="3600" b="1" dirty="0" smtClean="0">
                <a:latin typeface="Times New Roman" pitchFamily="18" charset="0"/>
              </a:rPr>
              <a:t>Principles of bioenergetics (Ch13)</a:t>
            </a:r>
          </a:p>
          <a:p>
            <a:pPr eaLnBrk="1" hangingPunct="1"/>
            <a:r>
              <a:rPr lang="en-US" altLang="zh-CN" sz="3600" b="1" dirty="0" smtClean="0">
                <a:latin typeface="Times New Roman" pitchFamily="18" charset="0"/>
              </a:rPr>
              <a:t>Major catabolic pathways (Ch14-18)</a:t>
            </a:r>
          </a:p>
          <a:p>
            <a:pPr eaLnBrk="1" hangingPunct="1"/>
            <a:r>
              <a:rPr lang="en-US" altLang="zh-CN" sz="3600" b="1" dirty="0" smtClean="0">
                <a:latin typeface="Times New Roman" pitchFamily="18" charset="0"/>
              </a:rPr>
              <a:t>Oxidative phosphorylation and photophosphorylation (Ch19)</a:t>
            </a:r>
            <a:endParaRPr lang="en-US" altLang="zh-CN" sz="36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zh-CN" sz="3600" b="1" dirty="0" smtClean="0">
                <a:latin typeface="Times New Roman" pitchFamily="18" charset="0"/>
              </a:rPr>
              <a:t>Major anabolic pathways (Ch20-22)</a:t>
            </a:r>
          </a:p>
          <a:p>
            <a:pPr eaLnBrk="1" hangingPunct="1"/>
            <a:r>
              <a:rPr lang="en-US" altLang="zh-CN" sz="3600" b="1" dirty="0" smtClean="0">
                <a:latin typeface="Times New Roman" pitchFamily="18" charset="0"/>
              </a:rPr>
              <a:t>Integration and hormonal regulation of metabolism (Ch23)</a:t>
            </a:r>
            <a:endParaRPr lang="en-US" altLang="zh-CN" sz="3600" b="1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2100</TotalTime>
  <Words>227</Words>
  <Application>Microsoft Office PowerPoint</Application>
  <PresentationFormat>全屏显示(4:3)</PresentationFormat>
  <Paragraphs>38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楷体</vt:lpstr>
      <vt:lpstr>宋体</vt:lpstr>
      <vt:lpstr>Arial</vt:lpstr>
      <vt:lpstr>Times New Roman</vt:lpstr>
      <vt:lpstr>Default Design</vt:lpstr>
      <vt:lpstr>Part II   Bioenergetics and Metabolism</vt:lpstr>
      <vt:lpstr>What is metabolism</vt:lpstr>
      <vt:lpstr>PowerPoint 演示文稿</vt:lpstr>
      <vt:lpstr>Functions of metabolism</vt:lpstr>
      <vt:lpstr>PowerPoint 演示文稿</vt:lpstr>
      <vt:lpstr>PowerPoint 演示文稿</vt:lpstr>
      <vt:lpstr>PowerPoint 演示文稿</vt:lpstr>
      <vt:lpstr>History of research on metabolism</vt:lpstr>
      <vt:lpstr>Course outline</vt:lpstr>
      <vt:lpstr>Something you should know  for Part II</vt:lpstr>
    </vt:vector>
  </TitlesOfParts>
  <Company>Tsinghua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III Introduction</dc:title>
  <dc:creator>Zhen  Li</dc:creator>
  <cp:lastModifiedBy>li zhen</cp:lastModifiedBy>
  <cp:revision>97</cp:revision>
  <dcterms:created xsi:type="dcterms:W3CDTF">2004-04-09T08:51:53Z</dcterms:created>
  <dcterms:modified xsi:type="dcterms:W3CDTF">2018-09-14T06:17:11Z</dcterms:modified>
</cp:coreProperties>
</file>