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4" r:id="rId3"/>
    <p:sldId id="271" r:id="rId4"/>
    <p:sldId id="263" r:id="rId5"/>
    <p:sldId id="256" r:id="rId6"/>
    <p:sldId id="257" r:id="rId7"/>
    <p:sldId id="259" r:id="rId8"/>
    <p:sldId id="286" r:id="rId9"/>
    <p:sldId id="262" r:id="rId10"/>
    <p:sldId id="26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0761D1A4-0B82-4A9A-8896-D2F2D42639F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25DBA-F482-4D01-BC57-70C5C86DBA6C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E23D-72B8-465E-95F8-AB020EB5ADE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100A-0374-4DFB-8F56-35AF8A70465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126C-5DA6-4E9C-917E-90FF08AA368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5840-2FAD-41D4-82E2-6CA6B92B98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3C47E-92EF-4F79-AFF4-FC0883AD26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7B28-0C2C-4D1A-AC48-5D7EDB63A9E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2D111-A3A8-4F8D-BB5D-E7EAE8E97B7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8EA2-F29D-46F1-B2EE-23E26ADB81E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2677-2A70-42E4-9D8D-AC69087FCE8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98C4-C944-4602-B7C3-6EC392563F9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F20A5-237F-45EA-B05A-7CA7A2678B5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CB3DB35-8DB7-41C7-8ACE-7F87492311B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00213"/>
            <a:ext cx="8839200" cy="2520950"/>
          </a:xfrm>
        </p:spPr>
        <p:txBody>
          <a:bodyPr/>
          <a:lstStyle/>
          <a:p>
            <a:pPr eaLnBrk="1" hangingPunct="1"/>
            <a:r>
              <a:rPr lang="en-US" altLang="zh-CN" sz="7200" b="1" dirty="0" smtClean="0">
                <a:solidFill>
                  <a:srgbClr val="3333FF"/>
                </a:solidFill>
                <a:latin typeface="Times New Roman" pitchFamily="18" charset="0"/>
              </a:rPr>
              <a:t>Part II</a:t>
            </a:r>
            <a:r>
              <a:rPr lang="en-US" altLang="zh-CN" sz="5400" b="1" dirty="0" smtClean="0">
                <a:solidFill>
                  <a:srgbClr val="3333FF"/>
                </a:solidFill>
                <a:latin typeface="Times New Roman" pitchFamily="18" charset="0"/>
              </a:rPr>
              <a:t>  </a:t>
            </a:r>
            <a:br>
              <a:rPr lang="en-US" altLang="zh-CN" sz="5400" b="1" dirty="0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altLang="zh-CN" sz="6600" b="1" dirty="0" smtClean="0">
                <a:solidFill>
                  <a:schemeClr val="tx1"/>
                </a:solidFill>
                <a:latin typeface="Times New Roman" pitchFamily="18" charset="0"/>
              </a:rPr>
              <a:t>Bioenergetics and Metabolism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3333FF"/>
                </a:solidFill>
                <a:latin typeface="Times New Roman" pitchFamily="18" charset="0"/>
              </a:rPr>
              <a:t>Something you should know </a:t>
            </a:r>
            <a:br>
              <a:rPr lang="en-US" altLang="zh-CN" sz="4800" b="1" dirty="0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altLang="zh-CN" sz="4800" b="1" dirty="0" smtClean="0">
                <a:solidFill>
                  <a:srgbClr val="3333FF"/>
                </a:solidFill>
                <a:latin typeface="Times New Roman" pitchFamily="18" charset="0"/>
              </a:rPr>
              <a:t>for Part II</a:t>
            </a:r>
            <a:endParaRPr lang="en-US" altLang="zh-CN" sz="40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</a:t>
            </a:r>
            <a:r>
              <a:rPr lang="en-US" altLang="zh-CN" sz="3600" b="1" dirty="0" smtClean="0">
                <a:latin typeface="Times New Roman" pitchFamily="18" charset="0"/>
              </a:rPr>
              <a:t>Major catabolic and anabolic pathways, including: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the mechanisms of important reactions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the enzymes or coenzymes involved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regulation of the pathways</a:t>
            </a:r>
          </a:p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interconnection </a:t>
            </a:r>
            <a:r>
              <a:rPr lang="en-US" altLang="zh-CN" sz="3600" b="1" dirty="0" smtClean="0">
                <a:latin typeface="Times New Roman" pitchFamily="18" charset="0"/>
              </a:rPr>
              <a:t>with the other pathways</a:t>
            </a: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What is metabolism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1838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3600" b="1" dirty="0" smtClean="0">
                <a:latin typeface="Times New Roman" pitchFamily="18" charset="0"/>
              </a:rPr>
              <a:t>The entire set of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enzyme-catalyzed</a:t>
            </a:r>
            <a:r>
              <a:rPr lang="en-US" altLang="zh-CN" sz="3600" b="1" dirty="0" smtClean="0">
                <a:latin typeface="Times New Roman" pitchFamily="18" charset="0"/>
              </a:rPr>
              <a:t> transformations of organic molecules in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living</a:t>
            </a:r>
            <a:r>
              <a:rPr lang="en-US" altLang="zh-CN" sz="3600" b="1" dirty="0" smtClean="0">
                <a:latin typeface="Times New Roman" pitchFamily="18" charset="0"/>
              </a:rPr>
              <a:t> cells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600" b="1" dirty="0" smtClean="0">
                <a:latin typeface="Times New Roman" pitchFamily="18" charset="0"/>
              </a:rPr>
              <a:t>The sum of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catabolism</a:t>
            </a:r>
            <a:r>
              <a:rPr lang="en-US" altLang="zh-CN" sz="3600" b="1" dirty="0" smtClean="0">
                <a:latin typeface="Times New Roman" pitchFamily="18" charset="0"/>
              </a:rPr>
              <a:t> and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anabolism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600" b="1" dirty="0" smtClean="0">
                <a:latin typeface="Times New Roman" pitchFamily="18" charset="0"/>
              </a:rPr>
              <a:t>Provides fascinating and revealing insights  into life, with countless applications in </a:t>
            </a:r>
            <a:r>
              <a:rPr lang="en-US" altLang="zh-CN" sz="3600" b="1" dirty="0" smtClean="0">
                <a:solidFill>
                  <a:srgbClr val="3333CC"/>
                </a:solidFill>
                <a:latin typeface="Times New Roman" pitchFamily="18" charset="0"/>
              </a:rPr>
              <a:t>medicine</a:t>
            </a:r>
            <a:r>
              <a:rPr lang="en-US" altLang="zh-CN" sz="3600" b="1" dirty="0" smtClean="0">
                <a:latin typeface="Times New Roman" pitchFamily="18" charset="0"/>
              </a:rPr>
              <a:t>, agriculture and biotechnology</a:t>
            </a:r>
          </a:p>
          <a:p>
            <a:pPr eaLnBrk="1" hangingPunct="1">
              <a:lnSpc>
                <a:spcPct val="80000"/>
              </a:lnSpc>
            </a:pPr>
            <a:endParaRPr lang="en-US" altLang="zh-CN" sz="36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692150"/>
            <a:ext cx="8535987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5288" y="6092825"/>
            <a:ext cx="832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</a:rPr>
              <a:t>Energy relationships between catabolic and anabolic pathways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84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Functions of metabolism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Obtain chemical energy from sunlight or nutrients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Convert nutrient molecules into the cell’s own characteristic molecules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Polymerize monomeric precursors into macromolecules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Synthesize and degrade biomolecules required for specialized cellular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0"/>
            <a:ext cx="5183187" cy="60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58888" y="6021388"/>
            <a:ext cx="70476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itchFamily="18" charset="0"/>
              </a:rPr>
              <a:t>Cycling of CO</a:t>
            </a:r>
            <a:r>
              <a:rPr lang="en-US" altLang="zh-CN" sz="3200" b="1" baseline="-25000" dirty="0">
                <a:latin typeface="Times New Roman" pitchFamily="18" charset="0"/>
              </a:rPr>
              <a:t>2</a:t>
            </a:r>
            <a:r>
              <a:rPr lang="en-US" altLang="zh-CN" sz="3200" b="1" dirty="0">
                <a:latin typeface="Times New Roman" pitchFamily="18" charset="0"/>
              </a:rPr>
              <a:t> and O</a:t>
            </a:r>
            <a:r>
              <a:rPr lang="en-US" altLang="zh-CN" sz="3200" b="1" baseline="-25000" dirty="0">
                <a:latin typeface="Times New Roman" pitchFamily="18" charset="0"/>
              </a:rPr>
              <a:t>2</a:t>
            </a:r>
            <a:r>
              <a:rPr lang="en-US" altLang="zh-CN" sz="3200" b="1" dirty="0">
                <a:latin typeface="Times New Roman" pitchFamily="18" charset="0"/>
              </a:rPr>
              <a:t> in the </a:t>
            </a:r>
            <a:r>
              <a:rPr lang="en-US" altLang="zh-CN" sz="3200" b="1" dirty="0" smtClean="0">
                <a:latin typeface="Times New Roman" pitchFamily="18" charset="0"/>
              </a:rPr>
              <a:t>biosphere</a:t>
            </a:r>
            <a:endParaRPr lang="en-US" altLang="zh-CN" sz="3200" b="1" dirty="0">
              <a:latin typeface="Times New Roman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1979613" y="42926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400526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</a:rPr>
              <a:t>Producers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019925" y="422116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451725" y="3933825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CC00CC"/>
                </a:solidFill>
                <a:latin typeface="Times New Roman" pitchFamily="18" charset="0"/>
              </a:rPr>
              <a:t>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58888" y="6165850"/>
            <a:ext cx="6740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</a:rPr>
              <a:t> Cycling </a:t>
            </a:r>
            <a:r>
              <a:rPr lang="en-US" altLang="zh-CN" sz="3200" b="1" dirty="0">
                <a:latin typeface="Times New Roman" pitchFamily="18" charset="0"/>
              </a:rPr>
              <a:t>of nitrogen in the </a:t>
            </a:r>
            <a:r>
              <a:rPr lang="en-US" altLang="zh-CN" sz="3200" b="1" dirty="0" smtClean="0">
                <a:latin typeface="Times New Roman" pitchFamily="18" charset="0"/>
              </a:rPr>
              <a:t>biosphere</a:t>
            </a:r>
            <a:endParaRPr lang="en-US" altLang="zh-CN" sz="3200" b="1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548680"/>
            <a:ext cx="696253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742950"/>
            <a:ext cx="8535987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19113" y="6015038"/>
            <a:ext cx="7983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itchFamily="18" charset="0"/>
              </a:rPr>
              <a:t>Three types of nonlinear metabolic pathways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9592" y="3573016"/>
            <a:ext cx="1655762" cy="28803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28938" y="5715000"/>
            <a:ext cx="1655762" cy="2159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6084168" y="4077072"/>
            <a:ext cx="1655763" cy="28803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108504" cy="1143000"/>
          </a:xfrm>
        </p:spPr>
        <p:txBody>
          <a:bodyPr/>
          <a:lstStyle/>
          <a:p>
            <a:pPr eaLnBrk="1" hangingPunct="1"/>
            <a:r>
              <a:rPr lang="en-US" altLang="zh-CN" sz="4600" b="1" dirty="0" smtClean="0">
                <a:solidFill>
                  <a:srgbClr val="3333FF"/>
                </a:solidFill>
                <a:latin typeface="Times New Roman" pitchFamily="18" charset="0"/>
              </a:rPr>
              <a:t>History of research on metabolism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142" y="1259632"/>
            <a:ext cx="8623212" cy="4813994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latin typeface="Times New Roman" pitchFamily="18" charset="0"/>
              </a:rPr>
              <a:t>Golden time: 1920s-1960s</a:t>
            </a:r>
          </a:p>
          <a:p>
            <a:pPr eaLnBrk="1" hangingPunct="1"/>
            <a:r>
              <a:rPr lang="en-US" altLang="zh-CN" b="1" dirty="0" smtClean="0">
                <a:latin typeface="Times New Roman" pitchFamily="18" charset="0"/>
              </a:rPr>
              <a:t>Many important discoveries: glycolysis, citric acid cycle, oxidative phosphorylation, glycogen metabolism, and ATP in energy transfer reactions</a:t>
            </a:r>
          </a:p>
          <a:p>
            <a:pPr eaLnBrk="1" hangingPunct="1"/>
            <a:r>
              <a:rPr lang="en-US" altLang="zh-CN" b="1" dirty="0" smtClean="0">
                <a:latin typeface="Times New Roman" pitchFamily="18" charset="0"/>
              </a:rPr>
              <a:t>15 Nobel Prizes</a:t>
            </a:r>
          </a:p>
          <a:p>
            <a:pPr eaLnBrk="1" hangingPunct="1"/>
            <a:r>
              <a:rPr lang="en-US" altLang="zh-CN" b="1" dirty="0" smtClean="0">
                <a:latin typeface="Times New Roman" pitchFamily="18" charset="0"/>
              </a:rPr>
              <a:t>Relationship between metabolism and diseases</a:t>
            </a:r>
          </a:p>
          <a:p>
            <a:pPr eaLnBrk="1" hangingPunct="1"/>
            <a:r>
              <a:rPr lang="en-US" altLang="zh-CN" b="1" dirty="0" smtClean="0">
                <a:latin typeface="Times New Roman" pitchFamily="18" charset="0"/>
              </a:rPr>
              <a:t>Revived in the past 10 years</a:t>
            </a:r>
          </a:p>
          <a:p>
            <a:pPr eaLnBrk="1" hangingPunct="1"/>
            <a:r>
              <a:rPr lang="en-US" altLang="zh-CN" b="1" dirty="0">
                <a:latin typeface="Times New Roman" pitchFamily="18" charset="0"/>
              </a:rPr>
              <a:t>New approach </a:t>
            </a:r>
            <a:r>
              <a:rPr lang="en-US" altLang="zh-CN" b="1" dirty="0" smtClean="0">
                <a:latin typeface="Times New Roman" pitchFamily="18" charset="0"/>
              </a:rPr>
              <a:t>--- metabolomics (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代谢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组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</a:t>
            </a:r>
            <a:r>
              <a:rPr lang="en-US" altLang="zh-CN" b="1" dirty="0">
                <a:latin typeface="Times New Roman" pitchFamily="18" charset="0"/>
              </a:rPr>
              <a:t>)</a:t>
            </a:r>
          </a:p>
          <a:p>
            <a:pPr eaLnBrk="1" hangingPunct="1"/>
            <a:endParaRPr lang="en-US" altLang="zh-CN" sz="30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62950" cy="4637087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Principles of bioenergetics (Ch13)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Major catabolic pathways (Ch14-18)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Oxidative phosphorylation and photophosphorylation (Ch19)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Major anabolic pathways (Ch20-22)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Integration and hormonal regulation of metabolism (Ch23)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227</Words>
  <Application>Microsoft Office PowerPoint</Application>
  <PresentationFormat>全屏显示(4:3)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楷体</vt:lpstr>
      <vt:lpstr>宋体</vt:lpstr>
      <vt:lpstr>Arial</vt:lpstr>
      <vt:lpstr>Times New Roman</vt:lpstr>
      <vt:lpstr>Default Design</vt:lpstr>
      <vt:lpstr>Part II   Bioenergetics and Metabolism</vt:lpstr>
      <vt:lpstr>What is metabolism</vt:lpstr>
      <vt:lpstr>PowerPoint 演示文稿</vt:lpstr>
      <vt:lpstr>Functions of metabolism</vt:lpstr>
      <vt:lpstr>PowerPoint 演示文稿</vt:lpstr>
      <vt:lpstr>PowerPoint 演示文稿</vt:lpstr>
      <vt:lpstr>PowerPoint 演示文稿</vt:lpstr>
      <vt:lpstr>History of research on metabolism</vt:lpstr>
      <vt:lpstr>Course outline</vt:lpstr>
      <vt:lpstr>Something you should know  for Part II</vt:lpstr>
    </vt:vector>
  </TitlesOfParts>
  <Company>Tsinghua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III Introduction</dc:title>
  <dc:creator>Zhen  Li</dc:creator>
  <cp:lastModifiedBy>li zhen</cp:lastModifiedBy>
  <cp:revision>97</cp:revision>
  <dcterms:created xsi:type="dcterms:W3CDTF">2004-04-09T08:51:53Z</dcterms:created>
  <dcterms:modified xsi:type="dcterms:W3CDTF">2018-09-14T06:17:11Z</dcterms:modified>
</cp:coreProperties>
</file>